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56" r:id="rId2"/>
    <p:sldId id="256" r:id="rId3"/>
    <p:sldId id="263" r:id="rId4"/>
    <p:sldId id="758" r:id="rId5"/>
    <p:sldId id="257" r:id="rId6"/>
    <p:sldId id="260" r:id="rId7"/>
    <p:sldId id="757" r:id="rId8"/>
    <p:sldId id="754" r:id="rId9"/>
    <p:sldId id="755" r:id="rId10"/>
    <p:sldId id="259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河北 隆" initials="河北" lastIdx="1" clrIdx="0">
    <p:extLst>
      <p:ext uri="{19B8F6BF-5375-455C-9EA6-DF929625EA0E}">
        <p15:presenceInfo xmlns:p15="http://schemas.microsoft.com/office/powerpoint/2012/main" userId="e99362cb04ed69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858E0"/>
    <a:srgbClr val="FF99FF"/>
    <a:srgbClr val="FFEBFF"/>
    <a:srgbClr val="FFCCFF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1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3E8ED-3A6C-48BD-BA2D-1653B878E61F}" type="datetimeFigureOut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EC84-3B06-4B90-80A7-830B3E4DC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7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2EC84-3B06-4B90-80A7-830B3E4DC07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17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2EC84-3B06-4B90-80A7-830B3E4DC07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66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2EC84-3B06-4B90-80A7-830B3E4DC07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0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5010C-B597-4799-910C-B3F3EA032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2B8CE7-9C85-4065-8AF2-3A0CA244A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C1FC75-239C-4190-96DB-9ED4C877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B6E2-29A5-4740-9EF7-25BF7E1685B6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F80D8F-CFBE-4DC8-B56C-5BFC19B8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A21927-0FC0-4847-AB00-8C285920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18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CE275-1758-4F9C-A476-CD2DCAF4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9CC96C-92AF-4FB9-88F9-39FF63449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749900-58DF-4729-B789-3DCDD424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EB92-91AB-429F-A30D-C6A605B01CA1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F9FD5A-C511-4561-B44A-F0620D48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D6BA3A-D7DD-4D9B-BBAC-8C7D6A0F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1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2F337F-E80B-497E-A4F5-F669780E4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FEC35C-8B9A-4917-83E6-F4C62F033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7E075C-4A80-4D2E-AED2-10D91E3C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4188-846A-4867-B75A-E97226A35670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30EC34-C60E-4B4A-BD1C-45568490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9FFDCD-82F7-43F8-B55F-FF05BFCE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83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45E9A2-75A8-4BEA-9BA6-2592BD64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911FA2-3C71-454E-A614-C338BD54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485CF6-DB9F-4375-BB0B-C1990C2E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1C4-9CAE-42FF-AC72-BA3034104164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7AB099-923A-41FD-8140-179565F5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3ABCD8-D8DE-4122-B59F-D5A797DB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71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6C2F3B-AF70-48B1-90BF-2256819C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86833B-86B6-45EB-9ECD-BDF1C129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A2C747-6A51-41DD-BBA6-2052A24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0ECE-E9C7-4045-8EB4-E86C9F0C07D5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6C6D81-D7DF-41F0-96D0-AA37F3C9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B2B350-BC09-47E2-8226-238A2F7B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97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2A5E8-8616-4928-8984-B7480BAC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DD7573-6EBD-44EB-A092-1C31DD4C6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230637-B3BF-4E69-8DB8-6EE9D0799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6D2039-C0C5-4E79-9A9E-95BD61DE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477-5DF8-47E0-8DED-10DFC9F37C61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0167FD-4B7A-45FE-97F9-EBC0999A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B6055A-CCB1-40CE-AFB5-0755842B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2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7E2D4-6132-4FEF-9528-B35DFFDA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119FA3-F584-4AC7-9416-95F2465B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553F70-06CA-42A4-9D6C-FACA8A812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67C6F3E-35AC-4580-AE89-65D14737E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4779D23-0299-419B-94B8-3508D367E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25E5A0-4F06-4E22-88BE-D68D50BA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5150-AB92-4D5B-8CC0-BAC522822FA4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9C37427-C44A-405E-94D2-BB431C9A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EB86B15-AC49-49CF-9F0D-DDCADD9A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80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9E66AB-BCF2-4FE8-988F-DAF95866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5A8642-6ABB-4037-AAFE-AE54FB1B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43E6-E215-4381-BA2F-58CDCF8E999B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FD5EF4-F920-4242-A3EC-EAE2F5C9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3F22AE-12A0-4648-B63B-861787DF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63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240097-75F6-4D5A-9A5D-A8C96AAA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4D67-B8A0-46A3-A366-5137CF6F6AA2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16E781-FA8D-496E-8260-A0DAE3DD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DEE5C0-0C20-4FEA-A3D5-EEF8310C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47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384D4-B6A3-4613-A247-5A377944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A0AD1D-9C7C-4144-92A9-AD387A774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A7B566-C600-4039-B609-8A4B709C9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8DD602-F623-4728-A30A-D599C506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B541-B9DE-4451-BCA6-D2D61249D086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6EA758-9CE8-42EA-B6E7-9F09BA1D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619F77-2CD6-4F44-BEA9-84349F82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06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E3E731-68E3-4946-8FBF-D161CD5D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BB770E1-4E73-404F-8E97-08E678338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267126-C53E-49E0-A6EB-C1B639EC5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2D3230-E3CA-4EF6-A136-27A61535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4BA-58A2-437B-B37A-A5BCF2604CB8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B64522-7D05-4279-AE76-5025F69E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52BFC8-3C8B-42E9-A92F-4C4BBFD6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02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7EB20E-9D4E-40E2-925A-200AF8BC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D9D83E-753B-4EDD-B8D3-F7332A517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29621F-B518-4EF3-89B5-7ED4F484C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C499-586A-49AE-8B68-B8B9D5BBF88F}" type="datetime1">
              <a:rPr kumimoji="1" lang="ja-JP" altLang="en-US" smtClean="0"/>
              <a:t>2021/11/28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AC1025-159B-42DC-A989-F5FAB14ED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51EA63-C3DA-488E-A5C7-7C2D00054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E8F5-F234-482F-B14D-7E6A9AD198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20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A7A52D-1842-4A37-942D-9199B58C0E4D}"/>
              </a:ext>
            </a:extLst>
          </p:cNvPr>
          <p:cNvSpPr txBox="1"/>
          <p:nvPr/>
        </p:nvSpPr>
        <p:spPr>
          <a:xfrm>
            <a:off x="148728" y="178723"/>
            <a:ext cx="101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組織をマネジメントするとはどのようなこと</a:t>
            </a:r>
            <a:r>
              <a:rPr lang="ja-JP" altLang="en-US" sz="2400" b="1" u="sng" dirty="0"/>
              <a:t>？</a:t>
            </a:r>
            <a:endParaRPr kumimoji="1" lang="ja-JP" altLang="en-US" sz="2400" b="1" u="sng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F86073-E4A1-4170-96DD-8DCAB8422E3A}"/>
              </a:ext>
            </a:extLst>
          </p:cNvPr>
          <p:cNvSpPr txBox="1"/>
          <p:nvPr/>
        </p:nvSpPr>
        <p:spPr>
          <a:xfrm>
            <a:off x="184730" y="652953"/>
            <a:ext cx="9107053" cy="6008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0070C0"/>
                </a:solidFill>
              </a:rPr>
              <a:t>マネジメント</a:t>
            </a:r>
            <a:r>
              <a:rPr lang="ja-JP" altLang="en-US" sz="2000" b="1" dirty="0"/>
              <a:t>とは</a:t>
            </a:r>
            <a:r>
              <a:rPr lang="en-US" altLang="ja-JP" sz="2000" b="1" dirty="0"/>
              <a:t>…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　①　ひとつのものの</a:t>
            </a:r>
            <a:r>
              <a:rPr lang="ja-JP" altLang="en-US" sz="2000" b="1" dirty="0"/>
              <a:t>考え方・処し方</a:t>
            </a:r>
            <a:r>
              <a:rPr lang="ja-JP" altLang="en-US" sz="2000" dirty="0"/>
              <a:t>であり、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　②　</a:t>
            </a:r>
            <a:r>
              <a:rPr lang="ja-JP" altLang="en-US" sz="2000" b="1" dirty="0"/>
              <a:t>人間</a:t>
            </a:r>
            <a:r>
              <a:rPr lang="ja-JP" altLang="en-US" sz="2000" dirty="0"/>
              <a:t>にかかわることであり、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　③　</a:t>
            </a:r>
            <a:r>
              <a:rPr lang="ja-JP" altLang="en-US" sz="2000" b="1" dirty="0"/>
              <a:t>協働</a:t>
            </a:r>
            <a:r>
              <a:rPr lang="ja-JP" altLang="en-US" sz="2000" dirty="0"/>
              <a:t>して</a:t>
            </a:r>
            <a:r>
              <a:rPr lang="ja-JP" altLang="en-US" sz="2000" b="1" dirty="0"/>
              <a:t>成果</a:t>
            </a:r>
            <a:r>
              <a:rPr lang="ja-JP" altLang="en-US" sz="2000" dirty="0"/>
              <a:t>をあげることを可能にすることであり、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　④　</a:t>
            </a:r>
            <a:r>
              <a:rPr lang="ja-JP" altLang="en-US" sz="2000" b="1" dirty="0"/>
              <a:t>組織</a:t>
            </a:r>
            <a:r>
              <a:rPr lang="ja-JP" altLang="en-US" sz="2000" dirty="0"/>
              <a:t>にとって不可欠のものであり、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　⑤　</a:t>
            </a:r>
            <a:r>
              <a:rPr lang="ja-JP" altLang="en-US" sz="2000" b="1" dirty="0"/>
              <a:t>風土</a:t>
            </a:r>
            <a:r>
              <a:rPr lang="ja-JP" altLang="en-US" sz="2000" dirty="0"/>
              <a:t>と深いかかわりをもつものである。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endParaRPr lang="ja-JP" altLang="en-US" sz="2000" dirty="0"/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0070C0"/>
                </a:solidFill>
              </a:rPr>
              <a:t>組織</a:t>
            </a:r>
            <a:r>
              <a:rPr lang="ja-JP" altLang="en-US" sz="2000" b="1" dirty="0"/>
              <a:t>とは</a:t>
            </a:r>
            <a:r>
              <a:rPr lang="en-US" altLang="ja-JP" sz="2000" b="1" dirty="0"/>
              <a:t>…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　⑥　共通の</a:t>
            </a:r>
            <a:r>
              <a:rPr lang="ja-JP" altLang="en-US" sz="2000" b="1" dirty="0"/>
              <a:t>目的</a:t>
            </a:r>
            <a:r>
              <a:rPr lang="ja-JP" altLang="en-US" sz="2000" dirty="0"/>
              <a:t>と</a:t>
            </a:r>
            <a:r>
              <a:rPr lang="ja-JP" altLang="en-US" sz="2000" b="1" dirty="0"/>
              <a:t>価値</a:t>
            </a:r>
            <a:r>
              <a:rPr lang="ja-JP" altLang="en-US" sz="2000" dirty="0"/>
              <a:t>への</a:t>
            </a:r>
            <a:r>
              <a:rPr lang="ja-JP" altLang="en-US" sz="2000" b="1" dirty="0"/>
              <a:t>コミットメント</a:t>
            </a:r>
            <a:r>
              <a:rPr lang="ja-JP" altLang="en-US" sz="2000" dirty="0"/>
              <a:t>を必要とし、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　⑦　組織とその成員が、必要と機会に応じて成長し、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　⑧　あらゆる種類の仕事をこなす異なる</a:t>
            </a:r>
            <a:r>
              <a:rPr lang="ja-JP" altLang="en-US" sz="2000" b="1" dirty="0"/>
              <a:t>技能</a:t>
            </a:r>
            <a:r>
              <a:rPr lang="ja-JP" altLang="en-US" sz="2000" dirty="0"/>
              <a:t>と</a:t>
            </a:r>
            <a:r>
              <a:rPr lang="ja-JP" altLang="en-US" sz="2000" b="1" dirty="0"/>
              <a:t>知識</a:t>
            </a:r>
            <a:r>
              <a:rPr lang="ja-JP" altLang="en-US" sz="2000" dirty="0"/>
              <a:t>をもつ人たちから成り、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　⑨　成員は、自ら成し遂げるべきことを他の成員に</a:t>
            </a:r>
            <a:r>
              <a:rPr lang="ja-JP" altLang="en-US" sz="2000" b="1" dirty="0"/>
              <a:t>受け入れ</a:t>
            </a:r>
            <a:r>
              <a:rPr lang="ja-JP" altLang="en-US" sz="2000" dirty="0"/>
              <a:t>てもらい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　⑩　</a:t>
            </a:r>
            <a:r>
              <a:rPr lang="ja-JP" altLang="en-US" sz="2000" b="1" dirty="0"/>
              <a:t>成果</a:t>
            </a:r>
            <a:r>
              <a:rPr lang="ja-JP" altLang="en-US" sz="2000" dirty="0"/>
              <a:t>はつねに</a:t>
            </a:r>
            <a:r>
              <a:rPr lang="ja-JP" altLang="en-US" sz="2000" b="1" dirty="0"/>
              <a:t>外部</a:t>
            </a:r>
            <a:r>
              <a:rPr lang="ja-JP" altLang="en-US" sz="2000" dirty="0"/>
              <a:t>にあり、</a:t>
            </a:r>
            <a:r>
              <a:rPr lang="ja-JP" altLang="en-US" sz="2000" b="1" dirty="0"/>
              <a:t>測定・評価・改善</a:t>
            </a:r>
            <a:r>
              <a:rPr lang="ja-JP" altLang="en-US" sz="2000" dirty="0"/>
              <a:t>されなければならない。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FDDF9B-D1E7-4DFF-A2D4-33F32A75DDD6}"/>
              </a:ext>
            </a:extLst>
          </p:cNvPr>
          <p:cNvSpPr txBox="1"/>
          <p:nvPr/>
        </p:nvSpPr>
        <p:spPr>
          <a:xfrm>
            <a:off x="4608944" y="780852"/>
            <a:ext cx="6262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「Ｐ．Ｆ．ドラッカー経営　論集」（ダイヤモンド社）より</a:t>
            </a:r>
            <a:endParaRPr lang="en-US" altLang="ja-JP" sz="16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B831C28-A7D0-4008-92C7-7A67D310E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2" r="2874" b="4738"/>
          <a:stretch/>
        </p:blipFill>
        <p:spPr>
          <a:xfrm>
            <a:off x="7481455" y="1298139"/>
            <a:ext cx="4230255" cy="395366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8C30B5F-A256-42B6-8EC6-718B514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689FE7A-B95C-4F7B-9DE8-9C2C4D2D8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196" y="151774"/>
            <a:ext cx="1667789" cy="16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A004919-AF23-4782-B54D-7CA37D8E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3" y="899635"/>
            <a:ext cx="6551628" cy="577149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5DE296-556A-42E5-903E-FCE9E70CD949}"/>
              </a:ext>
            </a:extLst>
          </p:cNvPr>
          <p:cNvSpPr txBox="1"/>
          <p:nvPr/>
        </p:nvSpPr>
        <p:spPr>
          <a:xfrm>
            <a:off x="162844" y="228645"/>
            <a:ext cx="526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組織が</a:t>
            </a:r>
            <a:r>
              <a:rPr lang="ja-JP" altLang="en-US" sz="2400" b="1" u="sng" dirty="0"/>
              <a:t>「上手く行く」循環</a:t>
            </a:r>
            <a:r>
              <a:rPr kumimoji="1" lang="ja-JP" altLang="en-US" sz="2400" b="1" u="sng" dirty="0"/>
              <a:t>とは</a:t>
            </a:r>
            <a:r>
              <a:rPr kumimoji="1" lang="en-US" altLang="ja-JP" sz="2400" b="1" u="sng" dirty="0"/>
              <a:t>…</a:t>
            </a:r>
            <a:endParaRPr kumimoji="1" lang="ja-JP" altLang="en-US" sz="2400" b="1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A98C85-CFC4-4A9E-8148-4A3C4CA6F182}"/>
              </a:ext>
            </a:extLst>
          </p:cNvPr>
          <p:cNvSpPr txBox="1"/>
          <p:nvPr/>
        </p:nvSpPr>
        <p:spPr>
          <a:xfrm>
            <a:off x="6768261" y="6271412"/>
            <a:ext cx="26266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良い人がいる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4CE672-DB4A-4BF1-BF59-9D6E1167C5E5}"/>
              </a:ext>
            </a:extLst>
          </p:cNvPr>
          <p:cNvSpPr txBox="1"/>
          <p:nvPr/>
        </p:nvSpPr>
        <p:spPr>
          <a:xfrm>
            <a:off x="7258454" y="5116572"/>
            <a:ext cx="26266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良い関係にある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179F91-EA5C-49D8-B510-BB3ECF57A772}"/>
              </a:ext>
            </a:extLst>
          </p:cNvPr>
          <p:cNvSpPr txBox="1"/>
          <p:nvPr/>
        </p:nvSpPr>
        <p:spPr>
          <a:xfrm>
            <a:off x="7824061" y="3942876"/>
            <a:ext cx="26266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良い対話や発案がある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E29E94-6BEC-4ECD-926E-ABDB1A80B801}"/>
              </a:ext>
            </a:extLst>
          </p:cNvPr>
          <p:cNvSpPr txBox="1"/>
          <p:nvPr/>
        </p:nvSpPr>
        <p:spPr>
          <a:xfrm>
            <a:off x="8342538" y="2759755"/>
            <a:ext cx="26266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良い行動が起きる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A6BEEF-1668-412B-9DD4-E377A34B9AA0}"/>
              </a:ext>
            </a:extLst>
          </p:cNvPr>
          <p:cNvSpPr txBox="1"/>
          <p:nvPr/>
        </p:nvSpPr>
        <p:spPr>
          <a:xfrm>
            <a:off x="8823304" y="1576634"/>
            <a:ext cx="26266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良い成果が生まれる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655771A0-EA2A-473C-B70D-117B167E6CB8}"/>
              </a:ext>
            </a:extLst>
          </p:cNvPr>
          <p:cNvSpPr/>
          <p:nvPr/>
        </p:nvSpPr>
        <p:spPr>
          <a:xfrm rot="12284645">
            <a:off x="10292225" y="975235"/>
            <a:ext cx="394447" cy="446029"/>
          </a:xfrm>
          <a:prstGeom prst="downArrow">
            <a:avLst/>
          </a:prstGeom>
          <a:gradFill>
            <a:gsLst>
              <a:gs pos="100000">
                <a:srgbClr val="FF99FF"/>
              </a:gs>
              <a:gs pos="16000">
                <a:srgbClr val="FFCCFF"/>
              </a:gs>
              <a:gs pos="0">
                <a:srgbClr val="FFEBFF"/>
              </a:gs>
            </a:gsLst>
            <a:lin ang="5400000" scaled="1"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CE4B00-9210-4577-A354-9A3F967C24D9}"/>
              </a:ext>
            </a:extLst>
          </p:cNvPr>
          <p:cNvSpPr txBox="1"/>
          <p:nvPr/>
        </p:nvSpPr>
        <p:spPr>
          <a:xfrm>
            <a:off x="9360632" y="431220"/>
            <a:ext cx="26266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良い成果が集まる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1A947654-3E85-4259-A95C-D48E5E69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EDC9452B-9C06-4683-8DF9-55FCFB51C9FD}"/>
              </a:ext>
            </a:extLst>
          </p:cNvPr>
          <p:cNvSpPr/>
          <p:nvPr/>
        </p:nvSpPr>
        <p:spPr>
          <a:xfrm rot="12284645">
            <a:off x="9718758" y="2136304"/>
            <a:ext cx="394447" cy="446029"/>
          </a:xfrm>
          <a:prstGeom prst="downArrow">
            <a:avLst/>
          </a:prstGeom>
          <a:gradFill>
            <a:gsLst>
              <a:gs pos="100000">
                <a:srgbClr val="FF99FF"/>
              </a:gs>
              <a:gs pos="16000">
                <a:srgbClr val="FFCCFF"/>
              </a:gs>
              <a:gs pos="0">
                <a:srgbClr val="FFEBFF"/>
              </a:gs>
            </a:gsLst>
            <a:lin ang="5400000" scaled="1"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56897AF3-A09E-4D2D-93A7-174790E945C1}"/>
              </a:ext>
            </a:extLst>
          </p:cNvPr>
          <p:cNvSpPr/>
          <p:nvPr/>
        </p:nvSpPr>
        <p:spPr>
          <a:xfrm rot="12284645">
            <a:off x="9181429" y="3305227"/>
            <a:ext cx="394447" cy="446029"/>
          </a:xfrm>
          <a:prstGeom prst="downArrow">
            <a:avLst/>
          </a:prstGeom>
          <a:gradFill>
            <a:gsLst>
              <a:gs pos="100000">
                <a:srgbClr val="FF99FF"/>
              </a:gs>
              <a:gs pos="16000">
                <a:srgbClr val="FFCCFF"/>
              </a:gs>
              <a:gs pos="0">
                <a:srgbClr val="FFEBFF"/>
              </a:gs>
            </a:gsLst>
            <a:lin ang="5400000" scaled="1"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A503E767-AE2C-4DEF-8A68-7F7BDBA7DF1F}"/>
              </a:ext>
            </a:extLst>
          </p:cNvPr>
          <p:cNvSpPr/>
          <p:nvPr/>
        </p:nvSpPr>
        <p:spPr>
          <a:xfrm rot="12284645">
            <a:off x="8625250" y="4511858"/>
            <a:ext cx="394447" cy="446029"/>
          </a:xfrm>
          <a:prstGeom prst="downArrow">
            <a:avLst/>
          </a:prstGeom>
          <a:gradFill>
            <a:gsLst>
              <a:gs pos="100000">
                <a:srgbClr val="FF99FF"/>
              </a:gs>
              <a:gs pos="16000">
                <a:srgbClr val="FFCCFF"/>
              </a:gs>
              <a:gs pos="0">
                <a:srgbClr val="FFEBFF"/>
              </a:gs>
            </a:gsLst>
            <a:lin ang="5400000" scaled="1"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06665CD7-F619-499D-8C34-665469371972}"/>
              </a:ext>
            </a:extLst>
          </p:cNvPr>
          <p:cNvSpPr/>
          <p:nvPr/>
        </p:nvSpPr>
        <p:spPr>
          <a:xfrm rot="12284645">
            <a:off x="8087925" y="5643075"/>
            <a:ext cx="394447" cy="446029"/>
          </a:xfrm>
          <a:prstGeom prst="downArrow">
            <a:avLst/>
          </a:prstGeom>
          <a:gradFill>
            <a:gsLst>
              <a:gs pos="100000">
                <a:srgbClr val="FF99FF"/>
              </a:gs>
              <a:gs pos="16000">
                <a:srgbClr val="FFCCFF"/>
              </a:gs>
              <a:gs pos="0">
                <a:srgbClr val="FFEBFF"/>
              </a:gs>
            </a:gsLst>
            <a:lin ang="5400000" scaled="1"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65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E2C49E-7CD8-477D-BE61-498DA4D3A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764321"/>
            <a:ext cx="5138467" cy="366913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8E4397A-9E7A-409D-A01B-61C53B390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981" y="1511063"/>
            <a:ext cx="2871639" cy="215372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3B1B8C-5CEC-4EA0-A4AE-216748480A5C}"/>
              </a:ext>
            </a:extLst>
          </p:cNvPr>
          <p:cNvSpPr txBox="1"/>
          <p:nvPr/>
        </p:nvSpPr>
        <p:spPr>
          <a:xfrm>
            <a:off x="110838" y="4688129"/>
            <a:ext cx="6012872" cy="101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/>
              <a:t>組織的であるがゆえの</a:t>
            </a:r>
            <a:r>
              <a:rPr kumimoji="1" lang="en-US" altLang="ja-JP" sz="2000" dirty="0"/>
              <a:t>…</a:t>
            </a:r>
          </a:p>
          <a:p>
            <a:pPr>
              <a:lnSpc>
                <a:spcPct val="150000"/>
              </a:lnSpc>
            </a:pPr>
            <a:r>
              <a:rPr lang="ja-JP" altLang="en-US" sz="2200" b="1" dirty="0"/>
              <a:t>①無駄、②遅さ、③怠慢、④依存、⑤不正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14ED89-BEB1-4B52-8AD2-27FBDFCE824E}"/>
              </a:ext>
            </a:extLst>
          </p:cNvPr>
          <p:cNvSpPr txBox="1"/>
          <p:nvPr/>
        </p:nvSpPr>
        <p:spPr>
          <a:xfrm>
            <a:off x="130256" y="206242"/>
            <a:ext cx="1177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マネジメントの対象が個人でなく組織ということは、どのようなこと？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368B64-3BF7-4D7A-9CCF-8BF531202E6B}"/>
              </a:ext>
            </a:extLst>
          </p:cNvPr>
          <p:cNvSpPr txBox="1"/>
          <p:nvPr/>
        </p:nvSpPr>
        <p:spPr>
          <a:xfrm>
            <a:off x="267854" y="756165"/>
            <a:ext cx="5477164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bg1"/>
                </a:solidFill>
              </a:rPr>
              <a:t>３人で協同しても、３倍のパワーが発揮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bg1"/>
                </a:solidFill>
              </a:rPr>
              <a:t>されるわけではありません</a:t>
            </a:r>
            <a:r>
              <a:rPr lang="ja-JP" altLang="en-US" sz="2000" b="1" dirty="0">
                <a:solidFill>
                  <a:schemeClr val="bg1"/>
                </a:solidFill>
              </a:rPr>
              <a:t>！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C56EBD-104E-445C-8977-534674820D5B}"/>
              </a:ext>
            </a:extLst>
          </p:cNvPr>
          <p:cNvSpPr txBox="1"/>
          <p:nvPr/>
        </p:nvSpPr>
        <p:spPr>
          <a:xfrm>
            <a:off x="6899564" y="692730"/>
            <a:ext cx="5763491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rgbClr val="FF0000"/>
                </a:solidFill>
              </a:rPr>
              <a:t>現実には、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rgbClr val="FF0000"/>
                </a:solidFill>
              </a:rPr>
              <a:t>「すれ違い」「いがみ合い」「虐め合い」さえ</a:t>
            </a:r>
            <a:r>
              <a:rPr kumimoji="1" lang="en-US" altLang="ja-JP" b="1" dirty="0">
                <a:solidFill>
                  <a:srgbClr val="FF0000"/>
                </a:solidFill>
              </a:rPr>
              <a:t>…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7EBB35-125B-48A4-910F-5E770E2B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E390D9-BA7B-4E66-A7BF-93548AD9164F}"/>
              </a:ext>
            </a:extLst>
          </p:cNvPr>
          <p:cNvSpPr txBox="1"/>
          <p:nvPr/>
        </p:nvSpPr>
        <p:spPr>
          <a:xfrm>
            <a:off x="0" y="613577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これらのマイナス要因を「最小限に」することも組織のマネジメント</a:t>
            </a:r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D156BB96-4591-42D5-99B7-8BF5740B5B46}"/>
              </a:ext>
            </a:extLst>
          </p:cNvPr>
          <p:cNvSpPr/>
          <p:nvPr/>
        </p:nvSpPr>
        <p:spPr>
          <a:xfrm>
            <a:off x="5569525" y="1653308"/>
            <a:ext cx="2078182" cy="1293091"/>
          </a:xfrm>
          <a:prstGeom prst="cloud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雲 12">
            <a:extLst>
              <a:ext uri="{FF2B5EF4-FFF2-40B4-BE49-F238E27FC236}">
                <a16:creationId xmlns:a16="http://schemas.microsoft.com/office/drawing/2014/main" id="{EFA1EAD4-5E59-415F-8F45-F6F4E5ECF795}"/>
              </a:ext>
            </a:extLst>
          </p:cNvPr>
          <p:cNvSpPr/>
          <p:nvPr/>
        </p:nvSpPr>
        <p:spPr>
          <a:xfrm rot="790379">
            <a:off x="5445880" y="3106421"/>
            <a:ext cx="2698638" cy="1358148"/>
          </a:xfrm>
          <a:prstGeom prst="cloud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雲 13">
            <a:extLst>
              <a:ext uri="{FF2B5EF4-FFF2-40B4-BE49-F238E27FC236}">
                <a16:creationId xmlns:a16="http://schemas.microsoft.com/office/drawing/2014/main" id="{40B3DDD2-D4DF-4993-916E-1C403652966D}"/>
              </a:ext>
            </a:extLst>
          </p:cNvPr>
          <p:cNvSpPr/>
          <p:nvPr/>
        </p:nvSpPr>
        <p:spPr>
          <a:xfrm rot="864602">
            <a:off x="9985609" y="2207489"/>
            <a:ext cx="2078182" cy="1293091"/>
          </a:xfrm>
          <a:prstGeom prst="cloud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55F901-BF97-4069-8634-E24643DEFD08}"/>
              </a:ext>
            </a:extLst>
          </p:cNvPr>
          <p:cNvSpPr txBox="1"/>
          <p:nvPr/>
        </p:nvSpPr>
        <p:spPr>
          <a:xfrm>
            <a:off x="6945746" y="3879276"/>
            <a:ext cx="5310909" cy="97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2000" b="1" dirty="0"/>
              <a:t>互いの長所を減殺し合う現象は、</a:t>
            </a:r>
            <a:endParaRPr lang="en-US" altLang="ja-JP" sz="2000" b="1" dirty="0"/>
          </a:p>
          <a:p>
            <a:pPr algn="r">
              <a:lnSpc>
                <a:spcPct val="150000"/>
              </a:lnSpc>
            </a:pPr>
            <a:r>
              <a:rPr lang="ja-JP" altLang="en-US" sz="2000" b="1" dirty="0"/>
              <a:t>日常の至る所に潜んでいます。</a:t>
            </a:r>
            <a:endParaRPr lang="en-US" altLang="ja-JP" sz="2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0B9392D-A608-433C-9588-4D2B54D7348D}"/>
              </a:ext>
            </a:extLst>
          </p:cNvPr>
          <p:cNvSpPr txBox="1"/>
          <p:nvPr/>
        </p:nvSpPr>
        <p:spPr>
          <a:xfrm rot="21161599">
            <a:off x="5897609" y="1995698"/>
            <a:ext cx="1796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</a:rPr>
              <a:t>感情</a:t>
            </a:r>
            <a:r>
              <a:rPr lang="ja-JP" altLang="en-US" sz="2000" dirty="0">
                <a:solidFill>
                  <a:srgbClr val="C00000"/>
                </a:solidFill>
              </a:rPr>
              <a:t>の対立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D85826D-AE81-4926-9698-35FA0B80D087}"/>
              </a:ext>
            </a:extLst>
          </p:cNvPr>
          <p:cNvSpPr txBox="1"/>
          <p:nvPr/>
        </p:nvSpPr>
        <p:spPr>
          <a:xfrm rot="462178">
            <a:off x="10284393" y="2633005"/>
            <a:ext cx="1687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7030A0"/>
                </a:solidFill>
              </a:rPr>
              <a:t>利害</a:t>
            </a:r>
            <a:r>
              <a:rPr lang="ja-JP" altLang="en-US" sz="2000" dirty="0">
                <a:solidFill>
                  <a:srgbClr val="7030A0"/>
                </a:solidFill>
              </a:rPr>
              <a:t>の対立</a:t>
            </a:r>
            <a:endParaRPr lang="en-US" altLang="ja-JP" sz="2000" dirty="0">
              <a:solidFill>
                <a:srgbClr val="7030A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412DA7-EDC7-4C4C-B17A-F00AD7A80FFB}"/>
              </a:ext>
            </a:extLst>
          </p:cNvPr>
          <p:cNvSpPr txBox="1"/>
          <p:nvPr/>
        </p:nvSpPr>
        <p:spPr>
          <a:xfrm rot="552652">
            <a:off x="5881966" y="3462781"/>
            <a:ext cx="2446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accent1"/>
                </a:solidFill>
              </a:rPr>
              <a:t>自己尊厳</a:t>
            </a:r>
            <a:r>
              <a:rPr lang="ja-JP" altLang="en-US" sz="2000" dirty="0">
                <a:solidFill>
                  <a:schemeClr val="accent1"/>
                </a:solidFill>
              </a:rPr>
              <a:t>の</a:t>
            </a:r>
            <a:endParaRPr lang="en-US" altLang="ja-JP" sz="2000" dirty="0">
              <a:solidFill>
                <a:schemeClr val="accent1"/>
              </a:solidFill>
            </a:endParaRPr>
          </a:p>
          <a:p>
            <a:r>
              <a:rPr lang="ja-JP" altLang="en-US" sz="2000" dirty="0">
                <a:solidFill>
                  <a:schemeClr val="accent1"/>
                </a:solidFill>
              </a:rPr>
              <a:t>ぶつかり合い？</a:t>
            </a:r>
            <a:endParaRPr lang="en-US" altLang="ja-JP" sz="2000" dirty="0">
              <a:solidFill>
                <a:schemeClr val="accent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FEFABF4-B5A5-49C4-8B6B-276E3DFECCCA}"/>
              </a:ext>
            </a:extLst>
          </p:cNvPr>
          <p:cNvSpPr txBox="1"/>
          <p:nvPr/>
        </p:nvSpPr>
        <p:spPr>
          <a:xfrm>
            <a:off x="7111999" y="5010728"/>
            <a:ext cx="497378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schemeClr val="accent1"/>
                </a:solidFill>
              </a:rPr>
              <a:t>「長所の減殺現象」は、「個人間」より「組織間」の方が</a:t>
            </a:r>
            <a:endParaRPr lang="en-US" altLang="ja-JP" sz="1400" b="1" dirty="0">
              <a:solidFill>
                <a:schemeClr val="accent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schemeClr val="accent1"/>
                </a:solidFill>
              </a:rPr>
              <a:t>  悪影響が大きく、簡単に解決しないケースが多い。</a:t>
            </a:r>
          </a:p>
        </p:txBody>
      </p:sp>
    </p:spTree>
    <p:extLst>
      <p:ext uri="{BB962C8B-B14F-4D97-AF65-F5344CB8AC3E}">
        <p14:creationId xmlns:p14="http://schemas.microsoft.com/office/powerpoint/2010/main" val="258246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BE3D4CAD-78C9-44B9-A2F6-6448517F3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340" y="1271003"/>
            <a:ext cx="7550861" cy="4743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9B730B-8669-48B5-9890-DBD7228FCAF4}"/>
              </a:ext>
            </a:extLst>
          </p:cNvPr>
          <p:cNvSpPr txBox="1"/>
          <p:nvPr/>
        </p:nvSpPr>
        <p:spPr>
          <a:xfrm>
            <a:off x="148349" y="186814"/>
            <a:ext cx="101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組織をマネジメントするために、リーダーは何をするのか。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D709B7-51D0-4C2F-A7DD-130580C208DD}"/>
              </a:ext>
            </a:extLst>
          </p:cNvPr>
          <p:cNvSpPr txBox="1"/>
          <p:nvPr/>
        </p:nvSpPr>
        <p:spPr>
          <a:xfrm>
            <a:off x="4761044" y="701031"/>
            <a:ext cx="25190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00CC"/>
                </a:solidFill>
              </a:rPr>
              <a:t>決　断</a:t>
            </a:r>
            <a:endParaRPr kumimoji="1" lang="en-US" altLang="ja-JP" sz="2400" b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/>
              <a:t>優先順位を付ける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6AB72E-DC3A-48CD-93BA-F2474773480F}"/>
              </a:ext>
            </a:extLst>
          </p:cNvPr>
          <p:cNvSpPr txBox="1"/>
          <p:nvPr/>
        </p:nvSpPr>
        <p:spPr>
          <a:xfrm>
            <a:off x="8352150" y="1433471"/>
            <a:ext cx="374244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00CC"/>
                </a:solidFill>
              </a:rPr>
              <a:t>オリエンテーション</a:t>
            </a:r>
            <a:endParaRPr kumimoji="1" lang="en-US" altLang="ja-JP" sz="2400" b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/>
              <a:t>スタッフにあるべき方向を示す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5970380-3675-440B-AD5A-458AF4F673E5}"/>
              </a:ext>
            </a:extLst>
          </p:cNvPr>
          <p:cNvSpPr txBox="1"/>
          <p:nvPr/>
        </p:nvSpPr>
        <p:spPr>
          <a:xfrm>
            <a:off x="8691517" y="3392453"/>
            <a:ext cx="35916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00CC"/>
                </a:solidFill>
              </a:rPr>
              <a:t>動機付け</a:t>
            </a:r>
            <a:endParaRPr kumimoji="1" lang="en-US" altLang="ja-JP" sz="2400" b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/>
              <a:t>スタッフを内発的に</a:t>
            </a:r>
            <a:r>
              <a:rPr lang="ja-JP" altLang="en-US" b="1" dirty="0"/>
              <a:t>動機づける</a:t>
            </a:r>
            <a:endParaRPr kumimoji="1" lang="en-US" altLang="ja-JP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99918D9-5734-4B73-835F-F42C869931B8}"/>
              </a:ext>
            </a:extLst>
          </p:cNvPr>
          <p:cNvSpPr txBox="1"/>
          <p:nvPr/>
        </p:nvSpPr>
        <p:spPr>
          <a:xfrm>
            <a:off x="8012783" y="5163203"/>
            <a:ext cx="398754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00CC"/>
                </a:solidFill>
              </a:rPr>
              <a:t>教　育</a:t>
            </a:r>
            <a:endParaRPr lang="en-US" altLang="ja-JP" sz="2400" b="1" dirty="0">
              <a:solidFill>
                <a:srgbClr val="0000CC"/>
              </a:solidFill>
            </a:endParaRPr>
          </a:p>
          <a:p>
            <a:pPr algn="ctr"/>
            <a:r>
              <a:rPr lang="ja-JP" altLang="en-US" b="1" dirty="0"/>
              <a:t>スタッフを教育・支援し、成長促進</a:t>
            </a:r>
            <a:endParaRPr lang="en-US" altLang="ja-JP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1670BDF-EB5B-4872-A2D7-3715641567DD}"/>
              </a:ext>
            </a:extLst>
          </p:cNvPr>
          <p:cNvSpPr txBox="1"/>
          <p:nvPr/>
        </p:nvSpPr>
        <p:spPr>
          <a:xfrm>
            <a:off x="3930977" y="6025069"/>
            <a:ext cx="422320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00CC"/>
                </a:solidFill>
              </a:rPr>
              <a:t>コミュニケーション</a:t>
            </a:r>
            <a:endParaRPr lang="en-US" altLang="ja-JP" sz="2400" b="1" dirty="0">
              <a:solidFill>
                <a:srgbClr val="0000CC"/>
              </a:solidFill>
            </a:endParaRPr>
          </a:p>
          <a:p>
            <a:pPr algn="ctr"/>
            <a:r>
              <a:rPr lang="ja-JP" altLang="en-US" b="1" dirty="0"/>
              <a:t>事実関係と問題意識の共有化</a:t>
            </a:r>
            <a:endParaRPr kumimoji="1" lang="ja-JP" altLang="en-US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26FE9D6-3515-41F3-A14C-6C1F604B6825}"/>
              </a:ext>
            </a:extLst>
          </p:cNvPr>
          <p:cNvSpPr txBox="1"/>
          <p:nvPr/>
        </p:nvSpPr>
        <p:spPr>
          <a:xfrm>
            <a:off x="84840" y="5177653"/>
            <a:ext cx="389327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00CC"/>
                </a:solidFill>
              </a:rPr>
              <a:t>ターゲット</a:t>
            </a:r>
            <a:r>
              <a:rPr kumimoji="1" lang="en-US" altLang="ja-JP" sz="2400" b="1" dirty="0">
                <a:solidFill>
                  <a:srgbClr val="0000CC"/>
                </a:solidFill>
              </a:rPr>
              <a:t>&amp;PDCA</a:t>
            </a:r>
          </a:p>
          <a:p>
            <a:pPr algn="ctr"/>
            <a:r>
              <a:rPr kumimoji="1" lang="ja-JP" altLang="en-US" b="1" dirty="0"/>
              <a:t>目標を掲げ、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日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回</a:t>
            </a:r>
            <a:r>
              <a:rPr kumimoji="1" lang="en-US" altLang="ja-JP" b="1" dirty="0"/>
              <a:t>PDCA</a:t>
            </a:r>
            <a:r>
              <a:rPr kumimoji="1" lang="ja-JP" altLang="en-US" b="1" dirty="0"/>
              <a:t>を廻す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1654979-12BD-4785-B8C8-109B7D046CB2}"/>
              </a:ext>
            </a:extLst>
          </p:cNvPr>
          <p:cNvSpPr txBox="1"/>
          <p:nvPr/>
        </p:nvSpPr>
        <p:spPr>
          <a:xfrm>
            <a:off x="-293712" y="3387307"/>
            <a:ext cx="314060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00CC"/>
                </a:solidFill>
              </a:rPr>
              <a:t>組織化・編　成</a:t>
            </a:r>
            <a:endParaRPr kumimoji="1" lang="en-US" altLang="ja-JP" sz="2400" b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/>
              <a:t>適材適所、組み合わせ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DFE31FD-333E-4838-93A7-5E33008AF0CE}"/>
              </a:ext>
            </a:extLst>
          </p:cNvPr>
          <p:cNvSpPr txBox="1"/>
          <p:nvPr/>
        </p:nvSpPr>
        <p:spPr>
          <a:xfrm>
            <a:off x="179109" y="1370317"/>
            <a:ext cx="347849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00CC"/>
                </a:solidFill>
              </a:rPr>
              <a:t>継　承</a:t>
            </a:r>
            <a:endParaRPr kumimoji="1" lang="en-US" altLang="ja-JP" sz="2400" b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/>
              <a:t>次世代リーダーへの引き継ぎ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63EA578B-AAB6-4D19-AEAB-1358935F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65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059D7EE-9F16-48D1-8457-13505D8B6242}"/>
              </a:ext>
            </a:extLst>
          </p:cNvPr>
          <p:cNvSpPr/>
          <p:nvPr/>
        </p:nvSpPr>
        <p:spPr>
          <a:xfrm>
            <a:off x="7428322" y="-452487"/>
            <a:ext cx="5250730" cy="7767687"/>
          </a:xfrm>
          <a:prstGeom prst="rect">
            <a:avLst/>
          </a:prstGeom>
          <a:gradFill flip="none" rotWithShape="1">
            <a:gsLst>
              <a:gs pos="0">
                <a:srgbClr val="0000CC">
                  <a:lumMod val="100000"/>
                </a:srgbClr>
              </a:gs>
              <a:gs pos="88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9B730B-8669-48B5-9890-DBD7228FCAF4}"/>
              </a:ext>
            </a:extLst>
          </p:cNvPr>
          <p:cNvSpPr txBox="1"/>
          <p:nvPr/>
        </p:nvSpPr>
        <p:spPr>
          <a:xfrm>
            <a:off x="148349" y="186814"/>
            <a:ext cx="10148048" cy="46166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組織をマネジメントするために、リーダーは何をするのか。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63EA578B-AAB6-4D19-AEAB-1358935F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51540AD-5F72-4812-BE88-EAF18259A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03" y="671097"/>
            <a:ext cx="8995410" cy="59969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CE27DA-3921-49FF-845F-D8C2EB5BF593}"/>
              </a:ext>
            </a:extLst>
          </p:cNvPr>
          <p:cNvSpPr txBox="1"/>
          <p:nvPr/>
        </p:nvSpPr>
        <p:spPr>
          <a:xfrm>
            <a:off x="9342471" y="323961"/>
            <a:ext cx="25190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rgbClr val="0000CC"/>
                </a:solidFill>
                <a:effectLst>
                  <a:outerShdw blurRad="25400" dist="25400" dir="3000000" algn="ctr" rotWithShape="0">
                    <a:schemeClr val="bg1"/>
                  </a:outerShdw>
                </a:effectLst>
              </a:rPr>
              <a:t>参　考</a:t>
            </a:r>
            <a:endParaRPr kumimoji="1" lang="ja-JP" altLang="en-US" sz="4000" b="1" dirty="0">
              <a:solidFill>
                <a:srgbClr val="0000CC"/>
              </a:solidFill>
              <a:effectLst>
                <a:outerShdw blurRad="25400" dist="25400" dir="30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66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&#10;&#10;中程度の精度で自動的に生成された説明">
            <a:extLst>
              <a:ext uri="{FF2B5EF4-FFF2-40B4-BE49-F238E27FC236}">
                <a16:creationId xmlns:a16="http://schemas.microsoft.com/office/drawing/2014/main" id="{C8CEADAE-6E18-4EFE-A0A6-44A8640E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1526204"/>
            <a:ext cx="3732998" cy="21054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227AD8-2FE8-4DEA-BD86-0524C3C74508}"/>
              </a:ext>
            </a:extLst>
          </p:cNvPr>
          <p:cNvSpPr txBox="1"/>
          <p:nvPr/>
        </p:nvSpPr>
        <p:spPr>
          <a:xfrm>
            <a:off x="150920" y="194339"/>
            <a:ext cx="747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「組織構造」には</a:t>
            </a:r>
            <a:r>
              <a:rPr lang="ja-JP" altLang="en-US" sz="2400" b="1" u="sng" dirty="0"/>
              <a:t>「型（成熟具合）」がある。</a:t>
            </a:r>
            <a:endParaRPr kumimoji="1" lang="ja-JP" altLang="en-US" sz="2400" b="1" u="sng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591D97-3174-4BD5-B119-C410F8FA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D42613D-B066-4988-9D30-BA1BF138CE18}"/>
              </a:ext>
            </a:extLst>
          </p:cNvPr>
          <p:cNvSpPr/>
          <p:nvPr/>
        </p:nvSpPr>
        <p:spPr>
          <a:xfrm>
            <a:off x="952106" y="772998"/>
            <a:ext cx="1866508" cy="402210"/>
          </a:xfrm>
          <a:prstGeom prst="roundRect">
            <a:avLst>
              <a:gd name="adj" fmla="val 5346"/>
            </a:avLst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中央集権型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DC44122-4164-4DE8-BD14-D276A33FE0AA}"/>
              </a:ext>
            </a:extLst>
          </p:cNvPr>
          <p:cNvSpPr/>
          <p:nvPr/>
        </p:nvSpPr>
        <p:spPr>
          <a:xfrm>
            <a:off x="5205166" y="774569"/>
            <a:ext cx="1723533" cy="402210"/>
          </a:xfrm>
          <a:prstGeom prst="roundRect">
            <a:avLst>
              <a:gd name="adj" fmla="val 5346"/>
            </a:avLst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B0F0"/>
                </a:solidFill>
              </a:rPr>
              <a:t>多元型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D82C729-BFDC-45F4-8D16-591A607B6306}"/>
              </a:ext>
            </a:extLst>
          </p:cNvPr>
          <p:cNvSpPr/>
          <p:nvPr/>
        </p:nvSpPr>
        <p:spPr>
          <a:xfrm>
            <a:off x="257669" y="3773859"/>
            <a:ext cx="1448584" cy="373929"/>
          </a:xfrm>
          <a:prstGeom prst="roundRect">
            <a:avLst>
              <a:gd name="adj" fmla="val 5346"/>
            </a:avLst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</a:rPr>
              <a:t>順応型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37C7791-FC62-4AD9-86CC-E90FFA75D785}"/>
              </a:ext>
            </a:extLst>
          </p:cNvPr>
          <p:cNvSpPr/>
          <p:nvPr/>
        </p:nvSpPr>
        <p:spPr>
          <a:xfrm>
            <a:off x="2328420" y="3766005"/>
            <a:ext cx="1442537" cy="373929"/>
          </a:xfrm>
          <a:prstGeom prst="roundRect">
            <a:avLst>
              <a:gd name="adj" fmla="val 5346"/>
            </a:avLst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2"/>
                </a:solidFill>
              </a:rPr>
              <a:t>達成型</a:t>
            </a:r>
          </a:p>
        </p:txBody>
      </p:sp>
      <p:pic>
        <p:nvPicPr>
          <p:cNvPr id="15" name="図 14" descr="グラフ&#10;&#10;自動的に生成された説明">
            <a:extLst>
              <a:ext uri="{FF2B5EF4-FFF2-40B4-BE49-F238E27FC236}">
                <a16:creationId xmlns:a16="http://schemas.microsoft.com/office/drawing/2014/main" id="{368A8A06-6BF1-44EF-B5C2-7F2AC557F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54" y="1539501"/>
            <a:ext cx="3908492" cy="2136951"/>
          </a:xfrm>
          <a:prstGeom prst="rect">
            <a:avLst/>
          </a:prstGeom>
        </p:spPr>
      </p:pic>
      <p:pic>
        <p:nvPicPr>
          <p:cNvPr id="17" name="図 16" descr="スキー, 飛ぶ, 屋外, 地図 が含まれている画像&#10;&#10;自動的に生成された説明">
            <a:extLst>
              <a:ext uri="{FF2B5EF4-FFF2-40B4-BE49-F238E27FC236}">
                <a16:creationId xmlns:a16="http://schemas.microsoft.com/office/drawing/2014/main" id="{9E3ABDDF-AB88-494B-AC77-A2D582DC7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82" y="1539521"/>
            <a:ext cx="3669569" cy="218406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C397D1-325D-4737-A048-A7AC51060552}"/>
              </a:ext>
            </a:extLst>
          </p:cNvPr>
          <p:cNvSpPr txBox="1"/>
          <p:nvPr/>
        </p:nvSpPr>
        <p:spPr>
          <a:xfrm>
            <a:off x="8521831" y="139434"/>
            <a:ext cx="47982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/>
              <a:t>佐藤政樹オフィシャル</a:t>
            </a:r>
            <a:r>
              <a:rPr lang="en-US" altLang="ja-JP" sz="1100" dirty="0"/>
              <a:t>HP</a:t>
            </a:r>
            <a:r>
              <a:rPr lang="ja-JP" altLang="en-US" sz="1100" dirty="0"/>
              <a:t>より　</a:t>
            </a:r>
            <a:r>
              <a:rPr lang="en-US" altLang="ja-JP" sz="1100" dirty="0"/>
              <a:t>https://satomasaki.com/column/culture/5846/</a:t>
            </a:r>
            <a:endParaRPr lang="ja-JP" altLang="en-US" sz="110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4EC1B0D-58B9-4850-90B7-AB28FC7AAAD4}"/>
              </a:ext>
            </a:extLst>
          </p:cNvPr>
          <p:cNvSpPr/>
          <p:nvPr/>
        </p:nvSpPr>
        <p:spPr>
          <a:xfrm>
            <a:off x="9200560" y="776141"/>
            <a:ext cx="2083325" cy="402210"/>
          </a:xfrm>
          <a:prstGeom prst="roundRect">
            <a:avLst>
              <a:gd name="adj" fmla="val 5346"/>
            </a:avLst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FFCC"/>
                </a:solidFill>
              </a:rPr>
              <a:t>進化型≒分散型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7C2BAD-1834-4F2B-80BE-7EDB78C62FA5}"/>
              </a:ext>
            </a:extLst>
          </p:cNvPr>
          <p:cNvSpPr txBox="1"/>
          <p:nvPr/>
        </p:nvSpPr>
        <p:spPr>
          <a:xfrm>
            <a:off x="89030" y="4200022"/>
            <a:ext cx="1758624" cy="167738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</a:rPr>
              <a:t>組織構造は強固で、トップの地位が揺らぐことがない。</a:t>
            </a:r>
            <a:endParaRPr lang="en-US" altLang="ja-JP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</a:rPr>
              <a:t>トップの独断で評価が決まる。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F85645-B8CB-4D80-AEEE-608DFAD64D4F}"/>
              </a:ext>
            </a:extLst>
          </p:cNvPr>
          <p:cNvSpPr txBox="1"/>
          <p:nvPr/>
        </p:nvSpPr>
        <p:spPr>
          <a:xfrm>
            <a:off x="838983" y="1147305"/>
            <a:ext cx="2677212" cy="3852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組織は</a:t>
            </a:r>
            <a:r>
              <a:rPr lang="ja-JP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機械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に喩えられる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CE005F2-AE73-49E3-9843-05B76DA5AB6E}"/>
              </a:ext>
            </a:extLst>
          </p:cNvPr>
          <p:cNvSpPr txBox="1"/>
          <p:nvPr/>
        </p:nvSpPr>
        <p:spPr>
          <a:xfrm>
            <a:off x="5035485" y="1148876"/>
            <a:ext cx="2677212" cy="3852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組織は</a:t>
            </a:r>
            <a:r>
              <a:rPr lang="ja-JP" altLang="en-US" sz="1400" b="1" dirty="0">
                <a:solidFill>
                  <a:srgbClr val="00B0F0"/>
                </a:solidFill>
              </a:rPr>
              <a:t>家族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に喩えられる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6002A2-55AA-4A2B-8DCC-9CFC4C1610C3}"/>
              </a:ext>
            </a:extLst>
          </p:cNvPr>
          <p:cNvSpPr txBox="1"/>
          <p:nvPr/>
        </p:nvSpPr>
        <p:spPr>
          <a:xfrm>
            <a:off x="1913641" y="4201594"/>
            <a:ext cx="2224726" cy="16773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chemeClr val="accent2"/>
                </a:solidFill>
              </a:rPr>
              <a:t>会社は社員に対して役割を与え、その役割を全うした社員は評価しますが、期待に応えてくれなければ評価されません。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4CCC478-2B8C-4D29-B162-5E5F035A0E90}"/>
              </a:ext>
            </a:extLst>
          </p:cNvPr>
          <p:cNvSpPr txBox="1"/>
          <p:nvPr/>
        </p:nvSpPr>
        <p:spPr>
          <a:xfrm>
            <a:off x="4260915" y="3750679"/>
            <a:ext cx="3864990" cy="16773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B0F0"/>
                </a:solidFill>
              </a:rPr>
              <a:t>達成型のように、社員は命令して従わせるものではなく、支援する存在だというのが多元型です。社員</a:t>
            </a:r>
            <a:r>
              <a:rPr lang="en-US" altLang="ja-JP" sz="1400" b="1" dirty="0">
                <a:solidFill>
                  <a:srgbClr val="00B0F0"/>
                </a:solidFill>
              </a:rPr>
              <a:t>(=</a:t>
            </a:r>
            <a:r>
              <a:rPr lang="ja-JP" altLang="en-US" sz="1400" b="1" dirty="0">
                <a:solidFill>
                  <a:srgbClr val="00B0F0"/>
                </a:solidFill>
              </a:rPr>
              <a:t>社長にとっては子供のような存在</a:t>
            </a:r>
            <a:r>
              <a:rPr lang="en-US" altLang="ja-JP" sz="1400" b="1" dirty="0">
                <a:solidFill>
                  <a:srgbClr val="00B0F0"/>
                </a:solidFill>
              </a:rPr>
              <a:t>)</a:t>
            </a:r>
            <a:r>
              <a:rPr lang="ja-JP" altLang="en-US" sz="1400" b="1" dirty="0">
                <a:solidFill>
                  <a:srgbClr val="00B0F0"/>
                </a:solidFill>
              </a:rPr>
              <a:t>たちの価値観を尊重し、社員が最高のパフォーマンスを発揮できるように支援する。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83DD2E9-E961-4650-AAFB-222DAF93832B}"/>
              </a:ext>
            </a:extLst>
          </p:cNvPr>
          <p:cNvSpPr txBox="1"/>
          <p:nvPr/>
        </p:nvSpPr>
        <p:spPr>
          <a:xfrm>
            <a:off x="8267307" y="3742826"/>
            <a:ext cx="3772293" cy="2000548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FFCC"/>
                </a:solidFill>
              </a:rPr>
              <a:t>会社の実態を見てみると、社員の上下・優劣がはっきりとわからない。</a:t>
            </a:r>
            <a:endParaRPr lang="en-US" altLang="ja-JP" sz="1400" b="1" dirty="0">
              <a:solidFill>
                <a:srgbClr val="00FFCC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FFCC"/>
                </a:solidFill>
              </a:rPr>
              <a:t>一人ひとりのメンバーが、あたかも社長であるかのごとく、会社の重要な意思決定を担う権利をもち、トップからいちいち指示されなくても主体的に動く。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D893F65-A434-4E32-A774-520BD8897C82}"/>
              </a:ext>
            </a:extLst>
          </p:cNvPr>
          <p:cNvSpPr txBox="1"/>
          <p:nvPr/>
        </p:nvSpPr>
        <p:spPr>
          <a:xfrm>
            <a:off x="9165995" y="1150447"/>
            <a:ext cx="2677212" cy="3847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組織は</a:t>
            </a:r>
            <a:r>
              <a:rPr lang="ja-JP" altLang="en-US" sz="1400" b="1" dirty="0">
                <a:solidFill>
                  <a:srgbClr val="00FFCC"/>
                </a:solidFill>
              </a:rPr>
              <a:t>生命体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に喩えられる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7EED2CE-83B7-4091-935A-61AF59B4747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「型」は法人単位、施設単位、所属単位、チーム単位で異なることもあります。</a:t>
            </a: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6D67CF81-FBA9-437C-841D-08305EF21028}"/>
              </a:ext>
            </a:extLst>
          </p:cNvPr>
          <p:cNvSpPr/>
          <p:nvPr/>
        </p:nvSpPr>
        <p:spPr>
          <a:xfrm>
            <a:off x="7283968" y="5846618"/>
            <a:ext cx="1677971" cy="517237"/>
          </a:xfrm>
          <a:prstGeom prst="wedgeRoundRectCallout">
            <a:avLst>
              <a:gd name="adj1" fmla="val -48761"/>
              <a:gd name="adj2" fmla="val -129730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+mj-ea"/>
                <a:ea typeface="+mj-ea"/>
              </a:rPr>
              <a:t>代表的な企業</a:t>
            </a:r>
            <a:endParaRPr kumimoji="1" lang="en-US" altLang="ja-JP" sz="1100" b="1" dirty="0">
              <a:latin typeface="+mj-ea"/>
              <a:ea typeface="+mj-ea"/>
            </a:endParaRPr>
          </a:p>
          <a:p>
            <a:pPr algn="ctr"/>
            <a:r>
              <a:rPr kumimoji="1" lang="ja-JP" altLang="en-US" sz="1100" b="1" dirty="0">
                <a:latin typeface="+mj-ea"/>
                <a:ea typeface="+mj-ea"/>
              </a:rPr>
              <a:t>株式会社ＺＯＺＯなど</a:t>
            </a:r>
          </a:p>
        </p:txBody>
      </p:sp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DF96504D-FF2A-4689-9044-7706BED9C42E}"/>
              </a:ext>
            </a:extLst>
          </p:cNvPr>
          <p:cNvSpPr/>
          <p:nvPr/>
        </p:nvSpPr>
        <p:spPr>
          <a:xfrm>
            <a:off x="10303307" y="5939888"/>
            <a:ext cx="1764384" cy="460912"/>
          </a:xfrm>
          <a:prstGeom prst="wedgeRoundRectCallout">
            <a:avLst>
              <a:gd name="adj1" fmla="val -37837"/>
              <a:gd name="adj2" fmla="val -90625"/>
              <a:gd name="adj3" fmla="val 16667"/>
            </a:avLst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+mj-ea"/>
                <a:ea typeface="+mj-ea"/>
              </a:rPr>
              <a:t>代表的な企業</a:t>
            </a:r>
            <a:endParaRPr kumimoji="1" lang="en-US" altLang="ja-JP" sz="1100" b="1" dirty="0">
              <a:latin typeface="+mj-ea"/>
              <a:ea typeface="+mj-ea"/>
            </a:endParaRPr>
          </a:p>
          <a:p>
            <a:pPr algn="ctr"/>
            <a:r>
              <a:rPr kumimoji="1" lang="ja-JP" altLang="en-US" sz="1100" b="1" dirty="0">
                <a:latin typeface="+mj-ea"/>
                <a:ea typeface="+mj-ea"/>
              </a:rPr>
              <a:t>株式会サイボウズなど</a:t>
            </a:r>
          </a:p>
        </p:txBody>
      </p: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3F944F12-7A65-4A3E-8AF8-F306F18EEA1D}"/>
              </a:ext>
            </a:extLst>
          </p:cNvPr>
          <p:cNvSpPr/>
          <p:nvPr/>
        </p:nvSpPr>
        <p:spPr>
          <a:xfrm>
            <a:off x="4404840" y="5710358"/>
            <a:ext cx="2152978" cy="588842"/>
          </a:xfrm>
          <a:prstGeom prst="wedgeRoundRectCallout">
            <a:avLst>
              <a:gd name="adj1" fmla="val -61874"/>
              <a:gd name="adj2" fmla="val -6041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j-ea"/>
                <a:ea typeface="+mj-ea"/>
              </a:rPr>
              <a:t>日本の多くの企業が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pPr algn="ctr"/>
            <a:r>
              <a:rPr lang="ja-JP" altLang="en-US" sz="1400" b="1" dirty="0">
                <a:latin typeface="+mj-ea"/>
                <a:ea typeface="+mj-ea"/>
              </a:rPr>
              <a:t>中央集権・</a:t>
            </a:r>
            <a:r>
              <a:rPr kumimoji="1" lang="ja-JP" altLang="en-US" sz="1400" b="1" dirty="0">
                <a:latin typeface="+mj-ea"/>
                <a:ea typeface="+mj-ea"/>
              </a:rPr>
              <a:t>達成型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575E2BD6-ADE2-4747-AC87-819E860A2247}"/>
              </a:ext>
            </a:extLst>
          </p:cNvPr>
          <p:cNvSpPr/>
          <p:nvPr/>
        </p:nvSpPr>
        <p:spPr>
          <a:xfrm>
            <a:off x="1140643" y="5931032"/>
            <a:ext cx="1934066" cy="359790"/>
          </a:xfrm>
          <a:prstGeom prst="wedgeRoundRectCallout">
            <a:avLst>
              <a:gd name="adj1" fmla="val -60142"/>
              <a:gd name="adj2" fmla="val -5050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+mj-ea"/>
                <a:ea typeface="+mj-ea"/>
              </a:rPr>
              <a:t>いわゆるワンマン企業</a:t>
            </a:r>
          </a:p>
        </p:txBody>
      </p:sp>
    </p:spTree>
    <p:extLst>
      <p:ext uri="{BB962C8B-B14F-4D97-AF65-F5344CB8AC3E}">
        <p14:creationId xmlns:p14="http://schemas.microsoft.com/office/powerpoint/2010/main" val="296383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60F926-6D92-4D70-B29B-9B6AFB283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92" y="988290"/>
            <a:ext cx="7415442" cy="553686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367E19-A1AC-472C-8F22-7806EE0D1924}"/>
              </a:ext>
            </a:extLst>
          </p:cNvPr>
          <p:cNvSpPr txBox="1"/>
          <p:nvPr/>
        </p:nvSpPr>
        <p:spPr>
          <a:xfrm>
            <a:off x="112737" y="219163"/>
            <a:ext cx="833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組織</a:t>
            </a:r>
            <a:r>
              <a:rPr lang="ja-JP" altLang="en-US" sz="2400" b="1" u="sng" dirty="0"/>
              <a:t>が人体に学ぶことが多いのではないでしょうか？</a:t>
            </a:r>
            <a:endParaRPr kumimoji="1" lang="ja-JP" altLang="en-US" sz="2400" b="1" u="sng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76EB21-C0D5-411B-A158-323AC541507C}"/>
              </a:ext>
            </a:extLst>
          </p:cNvPr>
          <p:cNvSpPr txBox="1"/>
          <p:nvPr/>
        </p:nvSpPr>
        <p:spPr>
          <a:xfrm>
            <a:off x="9453970" y="923305"/>
            <a:ext cx="2636429" cy="129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神経系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組織末端まで、目配り気配りできているか？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D56BCD-6555-47F6-B691-3CB40CAB0B69}"/>
              </a:ext>
            </a:extLst>
          </p:cNvPr>
          <p:cNvSpPr txBox="1"/>
          <p:nvPr/>
        </p:nvSpPr>
        <p:spPr>
          <a:xfrm>
            <a:off x="120072" y="4508225"/>
            <a:ext cx="2650837" cy="129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呼吸器系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新鮮な情報を採り入れているか？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ED3C3C-2AB6-41F1-9681-75ACD8AC1A98}"/>
              </a:ext>
            </a:extLst>
          </p:cNvPr>
          <p:cNvSpPr txBox="1"/>
          <p:nvPr/>
        </p:nvSpPr>
        <p:spPr>
          <a:xfrm>
            <a:off x="9485745" y="2684583"/>
            <a:ext cx="2632363" cy="129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循環器系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組織末端まで、情報が行き渡っているか？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AAA9F8-0EAB-4FE2-8036-93D786A3A7A9}"/>
              </a:ext>
            </a:extLst>
          </p:cNvPr>
          <p:cNvSpPr txBox="1"/>
          <p:nvPr/>
        </p:nvSpPr>
        <p:spPr>
          <a:xfrm>
            <a:off x="175491" y="987960"/>
            <a:ext cx="2632364" cy="129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骨格系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組織の構造や体制は、頑丈・骨太か？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8E3563-D031-4AE4-9983-4A8D5C15FC98}"/>
              </a:ext>
            </a:extLst>
          </p:cNvPr>
          <p:cNvSpPr txBox="1"/>
          <p:nvPr/>
        </p:nvSpPr>
        <p:spPr>
          <a:xfrm>
            <a:off x="110837" y="2623127"/>
            <a:ext cx="2558472" cy="129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筋肉系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スタッフは、強く逞しく育っているか？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3ACB5F6-9DC1-4D7B-BF52-62A73B7D6327}"/>
              </a:ext>
            </a:extLst>
          </p:cNvPr>
          <p:cNvSpPr txBox="1"/>
          <p:nvPr/>
        </p:nvSpPr>
        <p:spPr>
          <a:xfrm>
            <a:off x="9477050" y="4551542"/>
            <a:ext cx="2604114" cy="171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消化器系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仕事がしっかり消化され組織の栄養になっているか？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BBA935F-569D-45B4-A659-E6173D6C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81D3911-21A0-46C8-BA9F-7F1DAEEE3B3E}"/>
              </a:ext>
            </a:extLst>
          </p:cNvPr>
          <p:cNvSpPr/>
          <p:nvPr/>
        </p:nvSpPr>
        <p:spPr>
          <a:xfrm>
            <a:off x="120073" y="1431639"/>
            <a:ext cx="2456873" cy="868218"/>
          </a:xfrm>
          <a:prstGeom prst="roundRect">
            <a:avLst>
              <a:gd name="adj" fmla="val 2996"/>
            </a:avLst>
          </a:prstGeom>
          <a:noFill/>
          <a:ln w="2857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F6D1C4D-2560-4332-B3F1-5DB8AE884201}"/>
              </a:ext>
            </a:extLst>
          </p:cNvPr>
          <p:cNvSpPr/>
          <p:nvPr/>
        </p:nvSpPr>
        <p:spPr>
          <a:xfrm>
            <a:off x="115455" y="3061858"/>
            <a:ext cx="2456873" cy="868218"/>
          </a:xfrm>
          <a:prstGeom prst="roundRect">
            <a:avLst>
              <a:gd name="adj" fmla="val 299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D522F3B-6880-4C08-9C76-5523E1C700ED}"/>
              </a:ext>
            </a:extLst>
          </p:cNvPr>
          <p:cNvSpPr/>
          <p:nvPr/>
        </p:nvSpPr>
        <p:spPr>
          <a:xfrm>
            <a:off x="129310" y="4959931"/>
            <a:ext cx="2456873" cy="868218"/>
          </a:xfrm>
          <a:prstGeom prst="roundRect">
            <a:avLst>
              <a:gd name="adj" fmla="val 2996"/>
            </a:avLst>
          </a:prstGeom>
          <a:noFill/>
          <a:ln w="2857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F5AC6A4-F36E-4828-8F29-251B859689B1}"/>
              </a:ext>
            </a:extLst>
          </p:cNvPr>
          <p:cNvSpPr/>
          <p:nvPr/>
        </p:nvSpPr>
        <p:spPr>
          <a:xfrm>
            <a:off x="9453420" y="1353130"/>
            <a:ext cx="2456873" cy="868218"/>
          </a:xfrm>
          <a:prstGeom prst="roundRect">
            <a:avLst>
              <a:gd name="adj" fmla="val 2996"/>
            </a:avLst>
          </a:prstGeom>
          <a:noFill/>
          <a:ln w="2857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F6D97CF-76DC-423D-8154-08E4448FC16B}"/>
              </a:ext>
            </a:extLst>
          </p:cNvPr>
          <p:cNvSpPr/>
          <p:nvPr/>
        </p:nvSpPr>
        <p:spPr>
          <a:xfrm>
            <a:off x="9485747" y="3131133"/>
            <a:ext cx="2456873" cy="868218"/>
          </a:xfrm>
          <a:prstGeom prst="roundRect">
            <a:avLst>
              <a:gd name="adj" fmla="val 2996"/>
            </a:avLst>
          </a:prstGeom>
          <a:noFill/>
          <a:ln w="2857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9548DA6-16F4-4B21-95FB-E5CC40486E73}"/>
              </a:ext>
            </a:extLst>
          </p:cNvPr>
          <p:cNvSpPr/>
          <p:nvPr/>
        </p:nvSpPr>
        <p:spPr>
          <a:xfrm>
            <a:off x="9490364" y="5010732"/>
            <a:ext cx="2456873" cy="1279231"/>
          </a:xfrm>
          <a:prstGeom prst="roundRect">
            <a:avLst>
              <a:gd name="adj" fmla="val 299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41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BBE6BE0-AED2-4076-A232-F1CB6CD83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5" t="4212" r="15243" b="4040"/>
          <a:stretch/>
        </p:blipFill>
        <p:spPr>
          <a:xfrm>
            <a:off x="2189018" y="731198"/>
            <a:ext cx="7499927" cy="594821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699AAC-2AAF-49BE-B708-747B2A88064E}"/>
              </a:ext>
            </a:extLst>
          </p:cNvPr>
          <p:cNvSpPr txBox="1">
            <a:spLocks/>
          </p:cNvSpPr>
          <p:nvPr/>
        </p:nvSpPr>
        <p:spPr>
          <a:xfrm rot="2172394">
            <a:off x="7449796" y="4799624"/>
            <a:ext cx="2509350" cy="150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endParaRPr kumimoji="1" lang="ja-JP" altLang="en-US" b="1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D08C9B04-1F70-4BAF-BF48-6C2751AA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227AD8-2FE8-4DEA-BD86-0524C3C74508}"/>
              </a:ext>
            </a:extLst>
          </p:cNvPr>
          <p:cNvSpPr txBox="1"/>
          <p:nvPr/>
        </p:nvSpPr>
        <p:spPr>
          <a:xfrm>
            <a:off x="149682" y="226048"/>
            <a:ext cx="411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>
                <a:uFill>
                  <a:solidFill>
                    <a:schemeClr val="tx1"/>
                  </a:solidFill>
                </a:uFill>
              </a:rPr>
              <a:t>今現在の</a:t>
            </a:r>
            <a:r>
              <a:rPr kumimoji="1" lang="ja-JP" altLang="en-US" sz="2400" b="1" u="sng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組織</a:t>
            </a:r>
            <a:r>
              <a:rPr kumimoji="1" lang="ja-JP" altLang="en-US" sz="2400" b="1" u="sng" dirty="0">
                <a:uFill>
                  <a:solidFill>
                    <a:schemeClr val="tx1"/>
                  </a:solidFill>
                </a:uFill>
              </a:rPr>
              <a:t>を評価する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7F5D16-6190-4CB5-A6EF-E77DAC9AAAB0}"/>
              </a:ext>
            </a:extLst>
          </p:cNvPr>
          <p:cNvSpPr txBox="1"/>
          <p:nvPr/>
        </p:nvSpPr>
        <p:spPr>
          <a:xfrm>
            <a:off x="4224637" y="669879"/>
            <a:ext cx="3478491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i="1" dirty="0">
                <a:solidFill>
                  <a:srgbClr val="0000CC"/>
                </a:solidFill>
              </a:rPr>
              <a:t>統合性</a:t>
            </a:r>
            <a:endParaRPr kumimoji="1" lang="en-US" altLang="ja-JP" sz="2800" b="1" i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/>
              <a:t>組織の体をなしているか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DCA82C-9576-4E1C-996A-CC2B0385A3C9}"/>
              </a:ext>
            </a:extLst>
          </p:cNvPr>
          <p:cNvSpPr txBox="1"/>
          <p:nvPr/>
        </p:nvSpPr>
        <p:spPr>
          <a:xfrm>
            <a:off x="7277255" y="1311806"/>
            <a:ext cx="3478491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i="1" dirty="0">
                <a:solidFill>
                  <a:srgbClr val="0000CC"/>
                </a:solidFill>
              </a:rPr>
              <a:t>協働性</a:t>
            </a:r>
            <a:endParaRPr lang="en-US" altLang="ja-JP" sz="2800" b="1" i="1" dirty="0">
              <a:solidFill>
                <a:srgbClr val="0000CC"/>
              </a:solidFill>
            </a:endParaRPr>
          </a:p>
          <a:p>
            <a:pPr algn="ctr"/>
            <a:r>
              <a:rPr lang="ja-JP" altLang="en-US" b="1" dirty="0"/>
              <a:t>協力・支援し合っている</a:t>
            </a:r>
            <a:r>
              <a:rPr kumimoji="1" lang="ja-JP" altLang="en-US" b="1" dirty="0"/>
              <a:t>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D9492D-37C3-4C95-A137-4250CCA618E2}"/>
              </a:ext>
            </a:extLst>
          </p:cNvPr>
          <p:cNvSpPr txBox="1"/>
          <p:nvPr/>
        </p:nvSpPr>
        <p:spPr>
          <a:xfrm>
            <a:off x="8030018" y="2591041"/>
            <a:ext cx="3478491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i="1" dirty="0">
                <a:solidFill>
                  <a:srgbClr val="0000CC"/>
                </a:solidFill>
              </a:rPr>
              <a:t>持続性</a:t>
            </a:r>
            <a:endParaRPr lang="en-US" altLang="ja-JP" sz="2800" b="1" i="1" dirty="0">
              <a:solidFill>
                <a:srgbClr val="0000CC"/>
              </a:solidFill>
            </a:endParaRPr>
          </a:p>
          <a:p>
            <a:pPr algn="ctr"/>
            <a:r>
              <a:rPr lang="ja-JP" altLang="en-US" b="1" dirty="0"/>
              <a:t>事業を安定継続できるか</a:t>
            </a:r>
            <a:endParaRPr kumimoji="1" lang="ja-JP" altLang="en-US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9E8BF3-7C95-4001-9F4A-55D6558C0333}"/>
              </a:ext>
            </a:extLst>
          </p:cNvPr>
          <p:cNvSpPr txBox="1"/>
          <p:nvPr/>
        </p:nvSpPr>
        <p:spPr>
          <a:xfrm>
            <a:off x="8016164" y="4101186"/>
            <a:ext cx="3478491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i="1" dirty="0">
                <a:solidFill>
                  <a:srgbClr val="0000CC"/>
                </a:solidFill>
              </a:rPr>
              <a:t>創造</a:t>
            </a:r>
            <a:r>
              <a:rPr kumimoji="1" lang="ja-JP" altLang="en-US" sz="2800" b="1" i="1" dirty="0">
                <a:solidFill>
                  <a:srgbClr val="0000CC"/>
                </a:solidFill>
              </a:rPr>
              <a:t>性</a:t>
            </a:r>
            <a:endParaRPr lang="en-US" altLang="ja-JP" sz="2800" b="1" i="1" dirty="0">
              <a:solidFill>
                <a:srgbClr val="0000CC"/>
              </a:solidFill>
            </a:endParaRPr>
          </a:p>
          <a:p>
            <a:pPr algn="ctr"/>
            <a:r>
              <a:rPr lang="ja-JP" altLang="en-US" b="1" dirty="0"/>
              <a:t>イノベーションがあるか</a:t>
            </a:r>
            <a:endParaRPr kumimoji="1" lang="ja-JP" altLang="en-US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7F0BE5-F75D-45FA-A9F5-4DE5DD045A11}"/>
              </a:ext>
            </a:extLst>
          </p:cNvPr>
          <p:cNvSpPr txBox="1"/>
          <p:nvPr/>
        </p:nvSpPr>
        <p:spPr>
          <a:xfrm>
            <a:off x="7207983" y="5435840"/>
            <a:ext cx="3478491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i="1" dirty="0">
                <a:solidFill>
                  <a:srgbClr val="0000CC"/>
                </a:solidFill>
              </a:rPr>
              <a:t>活動性</a:t>
            </a:r>
            <a:endParaRPr lang="en-US" altLang="ja-JP" sz="2800" b="1" i="1" dirty="0">
              <a:solidFill>
                <a:srgbClr val="0000CC"/>
              </a:solidFill>
            </a:endParaRPr>
          </a:p>
          <a:p>
            <a:pPr algn="ctr"/>
            <a:r>
              <a:rPr lang="ja-JP" altLang="en-US" b="1" dirty="0"/>
              <a:t>論より実行できているか</a:t>
            </a:r>
            <a:endParaRPr kumimoji="1" lang="ja-JP" altLang="en-US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90AE2B-3814-46AA-9758-8B7E2BDC03D7}"/>
              </a:ext>
            </a:extLst>
          </p:cNvPr>
          <p:cNvSpPr txBox="1"/>
          <p:nvPr/>
        </p:nvSpPr>
        <p:spPr>
          <a:xfrm>
            <a:off x="4126989" y="5984166"/>
            <a:ext cx="3478491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i="1" dirty="0">
                <a:solidFill>
                  <a:srgbClr val="0000CC"/>
                </a:solidFill>
              </a:rPr>
              <a:t>迅速性</a:t>
            </a:r>
            <a:endParaRPr lang="en-US" altLang="ja-JP" sz="2800" b="1" i="1" dirty="0">
              <a:solidFill>
                <a:srgbClr val="0000CC"/>
              </a:solidFill>
            </a:endParaRPr>
          </a:p>
          <a:p>
            <a:pPr algn="ctr"/>
            <a:r>
              <a:rPr lang="ja-JP" altLang="en-US" b="1" dirty="0"/>
              <a:t>意思決定は迅速で的確か</a:t>
            </a:r>
            <a:endParaRPr kumimoji="1" lang="ja-JP" altLang="en-US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ED06B8A-BB34-482F-B0B3-5B39263076B0}"/>
              </a:ext>
            </a:extLst>
          </p:cNvPr>
          <p:cNvSpPr txBox="1">
            <a:spLocks/>
          </p:cNvSpPr>
          <p:nvPr/>
        </p:nvSpPr>
        <p:spPr>
          <a:xfrm rot="19444863">
            <a:off x="2969555" y="4807559"/>
            <a:ext cx="1590868" cy="150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F31200C-0EBB-4138-910B-BBC3C82ED116}"/>
              </a:ext>
            </a:extLst>
          </p:cNvPr>
          <p:cNvSpPr txBox="1"/>
          <p:nvPr/>
        </p:nvSpPr>
        <p:spPr>
          <a:xfrm>
            <a:off x="942682" y="5467263"/>
            <a:ext cx="3799002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i="1" dirty="0">
                <a:solidFill>
                  <a:srgbClr val="0000CC"/>
                </a:solidFill>
              </a:rPr>
              <a:t>効率性</a:t>
            </a:r>
            <a:endParaRPr lang="en-US" altLang="ja-JP" sz="2800" b="1" i="1" dirty="0">
              <a:solidFill>
                <a:srgbClr val="0000CC"/>
              </a:solidFill>
            </a:endParaRPr>
          </a:p>
          <a:p>
            <a:pPr algn="ctr"/>
            <a:r>
              <a:rPr lang="ja-JP" altLang="en-US" b="1" dirty="0"/>
              <a:t>コストと成果は釣り合っているか</a:t>
            </a:r>
            <a:endParaRPr kumimoji="1" lang="ja-JP" altLang="en-US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D9997FD-2D16-455C-A111-7F535147B95F}"/>
              </a:ext>
            </a:extLst>
          </p:cNvPr>
          <p:cNvSpPr txBox="1"/>
          <p:nvPr/>
        </p:nvSpPr>
        <p:spPr>
          <a:xfrm>
            <a:off x="105267" y="4120801"/>
            <a:ext cx="3799002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i="1" dirty="0">
                <a:solidFill>
                  <a:srgbClr val="0000CC"/>
                </a:solidFill>
              </a:rPr>
              <a:t>柔軟性</a:t>
            </a:r>
            <a:endParaRPr lang="en-US" altLang="ja-JP" sz="2800" b="1" i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/>
              <a:t>状況変化に対応しているか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0366D8-1C19-4062-BBDF-DCD55EFEB8B7}"/>
              </a:ext>
            </a:extLst>
          </p:cNvPr>
          <p:cNvSpPr txBox="1"/>
          <p:nvPr/>
        </p:nvSpPr>
        <p:spPr>
          <a:xfrm>
            <a:off x="97412" y="2632939"/>
            <a:ext cx="3799002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i="1" dirty="0">
                <a:solidFill>
                  <a:srgbClr val="0000CC"/>
                </a:solidFill>
              </a:rPr>
              <a:t>自律性</a:t>
            </a:r>
            <a:endParaRPr lang="en-US" altLang="ja-JP" sz="2800" b="1" i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/>
              <a:t>指示・指導なくても動くか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1C4752-3D41-4D16-B206-2FEEF211F70F}"/>
              </a:ext>
            </a:extLst>
          </p:cNvPr>
          <p:cNvSpPr txBox="1">
            <a:spLocks/>
          </p:cNvSpPr>
          <p:nvPr/>
        </p:nvSpPr>
        <p:spPr>
          <a:xfrm rot="18379028">
            <a:off x="2999406" y="1151534"/>
            <a:ext cx="1590868" cy="150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endParaRPr kumimoji="1" lang="ja-JP" altLang="en-US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4411EB4-00FF-4C09-A6BF-0EA72C3FD486}"/>
              </a:ext>
            </a:extLst>
          </p:cNvPr>
          <p:cNvSpPr txBox="1"/>
          <p:nvPr/>
        </p:nvSpPr>
        <p:spPr>
          <a:xfrm>
            <a:off x="702299" y="1295904"/>
            <a:ext cx="3799002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i="1" dirty="0">
                <a:solidFill>
                  <a:srgbClr val="0000CC"/>
                </a:solidFill>
              </a:rPr>
              <a:t>親和性</a:t>
            </a:r>
            <a:endParaRPr lang="en-US" altLang="ja-JP" sz="2800" b="1" i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/>
              <a:t>言いたいことが言えるか</a:t>
            </a:r>
          </a:p>
        </p:txBody>
      </p:sp>
    </p:spTree>
    <p:extLst>
      <p:ext uri="{BB962C8B-B14F-4D97-AF65-F5344CB8AC3E}">
        <p14:creationId xmlns:p14="http://schemas.microsoft.com/office/powerpoint/2010/main" val="309025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A3122DA8-A611-4FE8-912C-035CC735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7914">
            <a:off x="8840119" y="1923070"/>
            <a:ext cx="2641728" cy="3676452"/>
          </a:xfrm>
          <a:prstGeom prst="rect">
            <a:avLst/>
          </a:prstGeom>
          <a:ln>
            <a:noFill/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15F86F6-EE1A-4AEE-A4AF-70D7BD894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9" t="9566" r="6880" b="9943"/>
          <a:stretch/>
        </p:blipFill>
        <p:spPr>
          <a:xfrm>
            <a:off x="0" y="791852"/>
            <a:ext cx="8482306" cy="492079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0CFC89-7A9A-41D9-93EB-C01F5D1621F5}"/>
              </a:ext>
            </a:extLst>
          </p:cNvPr>
          <p:cNvSpPr txBox="1"/>
          <p:nvPr/>
        </p:nvSpPr>
        <p:spPr>
          <a:xfrm>
            <a:off x="8861198" y="5916418"/>
            <a:ext cx="2316384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FF"/>
                </a:solidFill>
              </a:rPr>
              <a:t>患者・利用者満足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AB78C8-A2EF-4E5A-8EC3-B4D7F6041B52}"/>
              </a:ext>
            </a:extLst>
          </p:cNvPr>
          <p:cNvSpPr txBox="1"/>
          <p:nvPr/>
        </p:nvSpPr>
        <p:spPr>
          <a:xfrm>
            <a:off x="10842898" y="3616277"/>
            <a:ext cx="1254835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FFCC"/>
                </a:solidFill>
              </a:rPr>
              <a:t>職員満足</a:t>
            </a:r>
            <a:endParaRPr kumimoji="1" lang="ja-JP" altLang="en-US" sz="2000" b="1" dirty="0">
              <a:solidFill>
                <a:srgbClr val="00FFCC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112B34-91CF-44C8-A2EC-D4DAE2A798FD}"/>
              </a:ext>
            </a:extLst>
          </p:cNvPr>
          <p:cNvSpPr txBox="1"/>
          <p:nvPr/>
        </p:nvSpPr>
        <p:spPr>
          <a:xfrm>
            <a:off x="8286162" y="4835950"/>
            <a:ext cx="1183566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00CC"/>
                </a:solidFill>
              </a:rPr>
              <a:t>好業績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FA5F30-2F4A-40D4-8E5C-3F6C2DB623D1}"/>
              </a:ext>
            </a:extLst>
          </p:cNvPr>
          <p:cNvSpPr txBox="1"/>
          <p:nvPr/>
        </p:nvSpPr>
        <p:spPr>
          <a:xfrm>
            <a:off x="8201320" y="1080487"/>
            <a:ext cx="3685880" cy="9716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00B050"/>
                </a:solidFill>
              </a:rPr>
              <a:t>組織の持つ、社会的な使命</a:t>
            </a:r>
            <a:endParaRPr lang="en-US" altLang="ja-JP" sz="2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00B050"/>
                </a:solidFill>
              </a:rPr>
              <a:t>目的や価値の実現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115E23-CC48-4D35-9B13-3A0A3EF63965}"/>
              </a:ext>
            </a:extLst>
          </p:cNvPr>
          <p:cNvSpPr txBox="1"/>
          <p:nvPr/>
        </p:nvSpPr>
        <p:spPr>
          <a:xfrm>
            <a:off x="150921" y="194338"/>
            <a:ext cx="101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>
                <a:uFill>
                  <a:solidFill>
                    <a:schemeClr val="tx1"/>
                  </a:solidFill>
                </a:uFill>
              </a:rPr>
              <a:t>職員の視点から</a:t>
            </a:r>
            <a:r>
              <a:rPr kumimoji="1" lang="ja-JP" altLang="en-US" sz="2400" b="1" u="sng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組織</a:t>
            </a:r>
            <a:r>
              <a:rPr kumimoji="1" lang="ja-JP" altLang="en-US" sz="2400" b="1" u="sng" dirty="0">
                <a:uFill>
                  <a:solidFill>
                    <a:schemeClr val="tx1"/>
                  </a:solidFill>
                </a:uFill>
              </a:rPr>
              <a:t>を評価する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9F4CE2F-DAD0-4F7D-A4C9-D22F7D2E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38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0C28C5-BD3D-4EDF-95FB-BF0543168DF7}"/>
              </a:ext>
            </a:extLst>
          </p:cNvPr>
          <p:cNvSpPr txBox="1"/>
          <p:nvPr/>
        </p:nvSpPr>
        <p:spPr>
          <a:xfrm>
            <a:off x="143991" y="219219"/>
            <a:ext cx="749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組織が成長するとはどういうことか？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8B30F08-FB2E-48C3-BDFD-F2636ED38434}"/>
              </a:ext>
            </a:extLst>
          </p:cNvPr>
          <p:cNvSpPr/>
          <p:nvPr/>
        </p:nvSpPr>
        <p:spPr>
          <a:xfrm>
            <a:off x="4600281" y="5788058"/>
            <a:ext cx="7286920" cy="603315"/>
          </a:xfrm>
          <a:prstGeom prst="rightArrow">
            <a:avLst/>
          </a:prstGeom>
          <a:gradFill flip="none" rotWithShape="1">
            <a:gsLst>
              <a:gs pos="0">
                <a:srgbClr val="FF99FF"/>
              </a:gs>
              <a:gs pos="50000">
                <a:srgbClr val="FFCCFF"/>
              </a:gs>
              <a:gs pos="100000">
                <a:srgbClr val="FFEB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C490F1-75AF-46AB-8931-8B4B36A2EDE6}"/>
              </a:ext>
            </a:extLst>
          </p:cNvPr>
          <p:cNvSpPr txBox="1"/>
          <p:nvPr/>
        </p:nvSpPr>
        <p:spPr>
          <a:xfrm>
            <a:off x="7813804" y="5920878"/>
            <a:ext cx="142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個人</a:t>
            </a:r>
            <a:r>
              <a:rPr kumimoji="1" lang="ja-JP" altLang="en-US" dirty="0"/>
              <a:t>の成長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1E7928F-A816-485B-934E-5CC1C0D4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E8F5-F234-482F-B14D-7E6A9AD19840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9" name="表 11">
            <a:extLst>
              <a:ext uri="{FF2B5EF4-FFF2-40B4-BE49-F238E27FC236}">
                <a16:creationId xmlns:a16="http://schemas.microsoft.com/office/drawing/2014/main" id="{497658CA-4B19-46E2-9918-5C9110C60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57445"/>
              </p:ext>
            </p:extLst>
          </p:nvPr>
        </p:nvGraphicFramePr>
        <p:xfrm>
          <a:off x="329939" y="700810"/>
          <a:ext cx="11708091" cy="505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623">
                  <a:extLst>
                    <a:ext uri="{9D8B030D-6E8A-4147-A177-3AD203B41FA5}">
                      <a16:colId xmlns:a16="http://schemas.microsoft.com/office/drawing/2014/main" val="3499807832"/>
                    </a:ext>
                  </a:extLst>
                </a:gridCol>
                <a:gridCol w="2526383">
                  <a:extLst>
                    <a:ext uri="{9D8B030D-6E8A-4147-A177-3AD203B41FA5}">
                      <a16:colId xmlns:a16="http://schemas.microsoft.com/office/drawing/2014/main" val="3605412527"/>
                    </a:ext>
                  </a:extLst>
                </a:gridCol>
                <a:gridCol w="2441542">
                  <a:extLst>
                    <a:ext uri="{9D8B030D-6E8A-4147-A177-3AD203B41FA5}">
                      <a16:colId xmlns:a16="http://schemas.microsoft.com/office/drawing/2014/main" val="4032931610"/>
                    </a:ext>
                  </a:extLst>
                </a:gridCol>
                <a:gridCol w="2441543">
                  <a:extLst>
                    <a:ext uri="{9D8B030D-6E8A-4147-A177-3AD203B41FA5}">
                      <a16:colId xmlns:a16="http://schemas.microsoft.com/office/drawing/2014/main" val="231949094"/>
                    </a:ext>
                  </a:extLst>
                </a:gridCol>
              </a:tblGrid>
              <a:tr h="12788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00FFCC"/>
                          </a:solidFill>
                        </a:rPr>
                        <a:t>　　自律進化レベル</a:t>
                      </a:r>
                      <a:endParaRPr kumimoji="1" lang="en-US" altLang="ja-JP" b="1" dirty="0">
                        <a:solidFill>
                          <a:srgbClr val="00FFCC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　　自律性や創造性が発揮できている</a:t>
                      </a:r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0000CC"/>
                          </a:solidFill>
                        </a:rPr>
                        <a:t>個人　未成熟</a:t>
                      </a:r>
                      <a:endParaRPr kumimoji="1" lang="en-US" altLang="ja-JP" b="1" dirty="0">
                        <a:solidFill>
                          <a:srgbClr val="0000CC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FF99FF"/>
                          </a:solidFill>
                        </a:rPr>
                        <a:t>組織　成熟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FF99FF"/>
                          </a:solidFill>
                        </a:rPr>
                        <a:t>個人　成熟</a:t>
                      </a:r>
                      <a:endParaRPr kumimoji="1" lang="en-US" altLang="ja-JP" b="1" dirty="0">
                        <a:solidFill>
                          <a:srgbClr val="FF99FF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FF99FF"/>
                          </a:solidFill>
                        </a:rPr>
                        <a:t>組織　成熟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73367"/>
                  </a:ext>
                </a:extLst>
              </a:tr>
              <a:tr h="12066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00B0F0"/>
                          </a:solidFill>
                        </a:rPr>
                        <a:t>　　整備レベル</a:t>
                      </a:r>
                      <a:endParaRPr kumimoji="1" lang="en-US" altLang="ja-JP" b="1" dirty="0">
                        <a:solidFill>
                          <a:srgbClr val="00B0F0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　　ルールやプロセスが整いつつある。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61170"/>
                  </a:ext>
                </a:extLst>
              </a:tr>
              <a:tr h="10549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chemeClr val="accent2"/>
                          </a:solidFill>
                        </a:rPr>
                        <a:t>　　混沌レベル</a:t>
                      </a:r>
                      <a:endParaRPr kumimoji="1" lang="en-US" altLang="ja-JP" b="1" dirty="0">
                        <a:solidFill>
                          <a:schemeClr val="accent2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　　何が起きるか、現状がどうなって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　　いるか分からない。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0000CC"/>
                          </a:solidFill>
                        </a:rPr>
                        <a:t>個人　未成熟</a:t>
                      </a:r>
                      <a:endParaRPr kumimoji="1" lang="en-US" altLang="ja-JP" b="1" dirty="0">
                        <a:solidFill>
                          <a:srgbClr val="0000CC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0000CC"/>
                          </a:solidFill>
                        </a:rPr>
                        <a:t>組織　未成熟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FF99FF"/>
                          </a:solidFill>
                        </a:rPr>
                        <a:t>個人　成熟</a:t>
                      </a:r>
                      <a:endParaRPr kumimoji="1" lang="en-US" altLang="ja-JP" b="1" dirty="0">
                        <a:solidFill>
                          <a:srgbClr val="FF99FF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0000CC"/>
                          </a:solidFill>
                        </a:rPr>
                        <a:t>組織　未成熟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8579"/>
                  </a:ext>
                </a:extLst>
              </a:tr>
              <a:tr h="10549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chemeClr val="accent2"/>
                          </a:solidFill>
                        </a:rPr>
                        <a:t>遂行クラス</a:t>
                      </a:r>
                      <a:endParaRPr kumimoji="1" lang="en-US" altLang="ja-JP" b="1" dirty="0">
                        <a:solidFill>
                          <a:schemeClr val="accent2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/>
                        <a:t>組織に従属し、依存する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00B0F0"/>
                          </a:solidFill>
                        </a:rPr>
                        <a:t>判断クラス</a:t>
                      </a:r>
                      <a:endParaRPr kumimoji="1" lang="en-US" altLang="ja-JP" b="1" dirty="0">
                        <a:solidFill>
                          <a:srgbClr val="00B0F0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/>
                        <a:t>組織の構成や運営を理解できる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solidFill>
                            <a:srgbClr val="00FFCC"/>
                          </a:solidFill>
                        </a:rPr>
                        <a:t>指導クラス</a:t>
                      </a:r>
                      <a:endParaRPr kumimoji="1" lang="en-US" altLang="ja-JP" b="1" dirty="0">
                        <a:solidFill>
                          <a:srgbClr val="00FFCC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/>
                        <a:t>組織をリードできる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95383"/>
                  </a:ext>
                </a:extLst>
              </a:tr>
            </a:tbl>
          </a:graphicData>
        </a:graphic>
      </p:graphicFrame>
      <p:sp>
        <p:nvSpPr>
          <p:cNvPr id="10" name="矢印: 上 9">
            <a:extLst>
              <a:ext uri="{FF2B5EF4-FFF2-40B4-BE49-F238E27FC236}">
                <a16:creationId xmlns:a16="http://schemas.microsoft.com/office/drawing/2014/main" id="{59AFC73C-CEA8-4378-91A3-BE0FAA35CE17}"/>
              </a:ext>
            </a:extLst>
          </p:cNvPr>
          <p:cNvSpPr/>
          <p:nvPr/>
        </p:nvSpPr>
        <p:spPr>
          <a:xfrm>
            <a:off x="179112" y="678728"/>
            <a:ext cx="549340" cy="4067019"/>
          </a:xfrm>
          <a:prstGeom prst="upArrow">
            <a:avLst/>
          </a:prstGeom>
          <a:gradFill flip="none" rotWithShape="1">
            <a:gsLst>
              <a:gs pos="0">
                <a:srgbClr val="FF99FF"/>
              </a:gs>
              <a:gs pos="50000">
                <a:srgbClr val="FFCCFF"/>
              </a:gs>
              <a:gs pos="100000">
                <a:srgbClr val="FFE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D67518-55C6-467E-94B3-D2B722C764BF}"/>
              </a:ext>
            </a:extLst>
          </p:cNvPr>
          <p:cNvSpPr txBox="1"/>
          <p:nvPr/>
        </p:nvSpPr>
        <p:spPr>
          <a:xfrm>
            <a:off x="245097" y="2002264"/>
            <a:ext cx="537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組織</a:t>
            </a:r>
            <a:r>
              <a:rPr kumimoji="1" lang="ja-JP" altLang="en-US" dirty="0"/>
              <a:t>の成長</a:t>
            </a:r>
          </a:p>
        </p:txBody>
      </p:sp>
    </p:spTree>
    <p:extLst>
      <p:ext uri="{BB962C8B-B14F-4D97-AF65-F5344CB8AC3E}">
        <p14:creationId xmlns:p14="http://schemas.microsoft.com/office/powerpoint/2010/main" val="260649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1033</Words>
  <Application>Microsoft Office PowerPoint</Application>
  <PresentationFormat>ワイド画面</PresentationFormat>
  <Paragraphs>158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河北 隆</dc:creator>
  <cp:lastModifiedBy>河北 隆</cp:lastModifiedBy>
  <cp:revision>22</cp:revision>
  <dcterms:created xsi:type="dcterms:W3CDTF">2021-08-03T01:29:43Z</dcterms:created>
  <dcterms:modified xsi:type="dcterms:W3CDTF">2021-11-27T20:23:20Z</dcterms:modified>
</cp:coreProperties>
</file>